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712" r:id="rId2"/>
    <p:sldMasterId id="2147483725" r:id="rId3"/>
    <p:sldMasterId id="2147483777" r:id="rId4"/>
    <p:sldMasterId id="2147483829" r:id="rId5"/>
    <p:sldMasterId id="2147483867" r:id="rId6"/>
  </p:sldMasterIdLst>
  <p:notesMasterIdLst>
    <p:notesMasterId r:id="rId22"/>
  </p:notesMasterIdLst>
  <p:sldIdLst>
    <p:sldId id="280" r:id="rId7"/>
    <p:sldId id="284" r:id="rId8"/>
    <p:sldId id="289" r:id="rId9"/>
    <p:sldId id="257" r:id="rId10"/>
    <p:sldId id="258" r:id="rId11"/>
    <p:sldId id="274" r:id="rId12"/>
    <p:sldId id="260" r:id="rId13"/>
    <p:sldId id="270" r:id="rId14"/>
    <p:sldId id="273" r:id="rId15"/>
    <p:sldId id="292" r:id="rId16"/>
    <p:sldId id="288" r:id="rId17"/>
    <p:sldId id="283" r:id="rId18"/>
    <p:sldId id="286" r:id="rId19"/>
    <p:sldId id="261" r:id="rId20"/>
    <p:sldId id="293" r:id="rId21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F6A8EB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7976" autoAdjust="0"/>
    <p:restoredTop sz="94676" autoAdjust="0"/>
  </p:normalViewPr>
  <p:slideViewPr>
    <p:cSldViewPr>
      <p:cViewPr>
        <p:scale>
          <a:sx n="130" d="100"/>
          <a:sy n="130" d="100"/>
        </p:scale>
        <p:origin x="-990" y="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598840246139219"/>
          <c:y val="7.3911873626732599E-2"/>
          <c:w val="0.73277275467416203"/>
          <c:h val="0.677998450937187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Митякинского сельского поселения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 formatCode="#,##0.00">
                  <c:v>10692.1</c:v>
                </c:pt>
                <c:pt idx="1">
                  <c:v>10639.1</c:v>
                </c:pt>
                <c:pt idx="2">
                  <c:v>9140.9</c:v>
                </c:pt>
                <c:pt idx="3">
                  <c:v>7762.2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628288"/>
        <c:axId val="29629824"/>
      </c:barChart>
      <c:catAx>
        <c:axId val="29628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296298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9629824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2962828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1943573667711599"/>
          <c:y val="0.86804123711340209"/>
          <c:w val="0.63845350052246608"/>
          <c:h val="6.5979381443298971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Структура </a:t>
            </a:r>
            <a:r>
              <a:rPr lang="ru-RU" dirty="0"/>
              <a:t>налоговых доходов бюджета </a:t>
            </a:r>
            <a:r>
              <a:rPr lang="ru-RU" dirty="0" smtClean="0"/>
              <a:t>Митякинского </a:t>
            </a:r>
            <a:r>
              <a:rPr lang="ru-RU" dirty="0"/>
              <a:t>сельского поселения </a:t>
            </a:r>
            <a:r>
              <a:rPr lang="ru-RU" dirty="0" smtClean="0"/>
              <a:t>на 2018 </a:t>
            </a:r>
            <a:r>
              <a:rPr lang="ru-RU" dirty="0"/>
              <a:t>г.</a:t>
            </a:r>
          </a:p>
        </c:rich>
      </c:tx>
      <c:layout>
        <c:manualLayout>
          <c:xMode val="edge"/>
          <c:yMode val="edge"/>
          <c:x val="0.18010643582801361"/>
          <c:y val="0"/>
        </c:manualLayout>
      </c:layout>
      <c:overlay val="0"/>
      <c:spPr>
        <a:noFill/>
        <a:ln w="24848">
          <a:noFill/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налоговых доходов бюджета Митякинского сельского поселения 2017 г.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cat>
            <c:strRef>
              <c:f>Лист1!$A$2:$A$6</c:f>
              <c:strCache>
                <c:ptCount val="5"/>
                <c:pt idx="0">
                  <c:v>налоги на совокупный доход </c:v>
                </c:pt>
                <c:pt idx="1">
                  <c:v>НДФЛ</c:v>
                </c:pt>
                <c:pt idx="2">
                  <c:v>налоги на имущество </c:v>
                </c:pt>
                <c:pt idx="3">
                  <c:v>неналоговые </c:v>
                </c:pt>
                <c:pt idx="4">
                  <c:v>государственная пошлина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120.1</c:v>
                </c:pt>
                <c:pt idx="1">
                  <c:v>739.4</c:v>
                </c:pt>
                <c:pt idx="2">
                  <c:v>1331.4</c:v>
                </c:pt>
                <c:pt idx="3">
                  <c:v>797.1</c:v>
                </c:pt>
                <c:pt idx="4">
                  <c:v>50.3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4848">
          <a:noFill/>
        </a:ln>
      </c:spPr>
    </c:plotArea>
    <c:legend>
      <c:legendPos val="r"/>
      <c:layout>
        <c:manualLayout>
          <c:xMode val="edge"/>
          <c:yMode val="edge"/>
          <c:x val="0.61555776348145752"/>
          <c:y val="0.14109343932236174"/>
          <c:w val="0.37803468208092483"/>
          <c:h val="0.80599647266313934"/>
        </c:manualLayout>
      </c:layout>
      <c:overlay val="0"/>
      <c:txPr>
        <a:bodyPr/>
        <a:lstStyle/>
        <a:p>
          <a:pPr>
            <a:defRPr sz="137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61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8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413045591523294E-2"/>
          <c:y val="4.4713540763351732E-2"/>
          <c:w val="0.91461164576650145"/>
          <c:h val="0.747814353602278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2.5195365197517756E-2"/>
                  <c:y val="-4.1116005873715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643968130525296E-2"/>
                  <c:y val="-4.1116005873715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620887361721712E-2"/>
                  <c:y val="-3.81791483113069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620887361721712E-2"/>
                  <c:y val="-2.3494860499265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5415">
                <a:noFill/>
              </a:ln>
            </c:spPr>
            <c:txPr>
              <a:bodyPr/>
              <a:lstStyle/>
              <a:p>
                <a:pPr>
                  <a:defRPr sz="2001" b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7572.3</c:v>
                </c:pt>
                <c:pt idx="1">
                  <c:v>7600.8</c:v>
                </c:pt>
                <c:pt idx="2">
                  <c:v>6078.8</c:v>
                </c:pt>
                <c:pt idx="3">
                  <c:v>4671.7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5"/>
        <c:gapDepth val="201"/>
        <c:shape val="box"/>
        <c:axId val="28287360"/>
        <c:axId val="28288896"/>
        <c:axId val="0"/>
      </c:bar3DChart>
      <c:catAx>
        <c:axId val="28287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901" b="1">
                <a:latin typeface="+mj-lt"/>
              </a:defRPr>
            </a:pPr>
            <a:endParaRPr lang="ru-RU"/>
          </a:p>
        </c:txPr>
        <c:crossAx val="28288896"/>
        <c:crosses val="autoZero"/>
        <c:auto val="1"/>
        <c:lblAlgn val="ctr"/>
        <c:lblOffset val="100"/>
        <c:noMultiLvlLbl val="0"/>
      </c:catAx>
      <c:valAx>
        <c:axId val="28288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28287360"/>
        <c:crosses val="autoZero"/>
        <c:crossBetween val="between"/>
      </c:valAx>
      <c:spPr>
        <a:noFill/>
        <a:ln w="25415">
          <a:noFill/>
        </a:ln>
      </c:spPr>
    </c:plotArea>
    <c:legend>
      <c:legendPos val="r"/>
      <c:layout>
        <c:manualLayout>
          <c:xMode val="edge"/>
          <c:yMode val="edge"/>
          <c:x val="5.3066037735849059E-2"/>
          <c:y val="0.92241379310344829"/>
          <c:w val="0.89976415094339623"/>
          <c:h val="7.3275862068965511E-2"/>
        </c:manualLayout>
      </c:layout>
      <c:overlay val="0"/>
      <c:txPr>
        <a:bodyPr/>
        <a:lstStyle/>
        <a:p>
          <a:pPr>
            <a:defRPr sz="1701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1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  <c:perspective val="20"/>
    </c:view3D>
    <c:floor>
      <c:thickness val="0"/>
      <c:spPr>
        <a:solidFill>
          <a:schemeClr val="bg1">
            <a:lumMod val="8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398184601924773E-2"/>
          <c:y val="0.18922616196568379"/>
          <c:w val="0.94860181539808752"/>
          <c:h val="0.7224539712524564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1.3322725284339525E-2"/>
                  <c:y val="-1.675771779415874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12 161,5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299540682414699E-2"/>
                  <c:y val="-1.6757529295516587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10 639,1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709530135915588E-2"/>
                  <c:y val="-3.5162147960975408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9 140,9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444444444444445E-2"/>
                  <c:y val="-2.8727193078028259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7 762,2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12161.5</c:v>
                </c:pt>
                <c:pt idx="1">
                  <c:v>10639.1</c:v>
                </c:pt>
                <c:pt idx="2">
                  <c:v>9140.9</c:v>
                </c:pt>
                <c:pt idx="3">
                  <c:v>7762.2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371968"/>
        <c:axId val="28377856"/>
        <c:axId val="0"/>
      </c:bar3DChart>
      <c:catAx>
        <c:axId val="28371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8377856"/>
        <c:crosses val="autoZero"/>
        <c:auto val="1"/>
        <c:lblAlgn val="ctr"/>
        <c:lblOffset val="100"/>
        <c:noMultiLvlLbl val="0"/>
      </c:catAx>
      <c:valAx>
        <c:axId val="2837785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 рублей</a:t>
                </a:r>
              </a:p>
            </c:rich>
          </c:tx>
          <c:layout>
            <c:manualLayout>
              <c:xMode val="edge"/>
              <c:yMode val="edge"/>
              <c:x val="4.1283330738704486E-2"/>
              <c:y val="0.39478264141713471"/>
            </c:manualLayout>
          </c:layout>
          <c:overlay val="0"/>
          <c:spPr>
            <a:noFill/>
            <a:ln w="25401">
              <a:noFill/>
            </a:ln>
          </c:sp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8371968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4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68389437253847"/>
          <c:y val="2.7218745018017611E-2"/>
          <c:w val="0.56654341350486404"/>
          <c:h val="0.6189309735522116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бюджетных ассигнований, тыс.рублей</c:v>
                </c:pt>
              </c:strCache>
            </c:strRef>
          </c:tx>
          <c:invertIfNegative val="0"/>
          <c:dLbls>
            <c:spPr>
              <a:gradFill rotWithShape="1">
                <a:gsLst>
                  <a:gs pos="0">
                    <a:schemeClr val="accent1">
                      <a:tint val="1000"/>
                      <a:satMod val="255000"/>
                    </a:schemeClr>
                  </a:gs>
                  <a:gs pos="55000">
                    <a:schemeClr val="accent1">
                      <a:tint val="12000"/>
                      <a:satMod val="255000"/>
                    </a:schemeClr>
                  </a:gs>
                  <a:gs pos="100000">
                    <a:schemeClr val="accent1">
                      <a:tint val="45000"/>
                      <a:satMod val="250000"/>
                    </a:schemeClr>
                  </a:gs>
                </a:gsLst>
                <a:path path="circle">
                  <a:fillToRect l="-40000" t="-90000" r="140000" b="190000"/>
                </a:path>
              </a:gradFill>
              <a:ln w="9672" cap="flat" cmpd="sng" algn="ctr">
                <a:solidFill>
                  <a:schemeClr val="accent1"/>
                </a:solidFill>
                <a:prstDash val="solid"/>
              </a:ln>
              <a:effectLst>
                <a:outerShdw blurRad="51500" dist="25400" dir="5400000" rotWithShape="0">
                  <a:srgbClr val="000000">
                    <a:alpha val="40000"/>
                  </a:srgbClr>
                </a:outerShdw>
              </a:effectLst>
            </c:spPr>
            <c:txPr>
              <a:bodyPr/>
              <a:lstStyle/>
              <a:p>
                <a: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2017 год (муниципальные программы)</c:v>
                </c:pt>
                <c:pt idx="1">
                  <c:v>2018 год (муниципальные программы)</c:v>
                </c:pt>
                <c:pt idx="2">
                  <c:v>2019 год (муниципальные программы)</c:v>
                </c:pt>
                <c:pt idx="3">
                  <c:v>2020 год (муниципальные программы)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4883.3999999999996</c:v>
                </c:pt>
                <c:pt idx="1">
                  <c:v>4200.6000000000004</c:v>
                </c:pt>
                <c:pt idx="2">
                  <c:v>4508.6000000000004</c:v>
                </c:pt>
                <c:pt idx="3">
                  <c:v>2577.6999999999998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08033536"/>
        <c:axId val="108044672"/>
        <c:axId val="0"/>
      </c:bar3DChart>
      <c:catAx>
        <c:axId val="108033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22"/>
            </a:pPr>
            <a:endParaRPr lang="ru-RU"/>
          </a:p>
        </c:txPr>
        <c:crossAx val="108044672"/>
        <c:crosses val="autoZero"/>
        <c:auto val="1"/>
        <c:lblAlgn val="ctr"/>
        <c:lblOffset val="100"/>
        <c:noMultiLvlLbl val="0"/>
      </c:catAx>
      <c:valAx>
        <c:axId val="108044672"/>
        <c:scaling>
          <c:orientation val="minMax"/>
          <c:max val="4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033536"/>
        <c:crosses val="autoZero"/>
        <c:crossBetween val="between"/>
        <c:majorUnit val="5000"/>
      </c:valAx>
      <c:spPr>
        <a:noFill/>
        <a:ln w="25791">
          <a:noFill/>
        </a:ln>
      </c:spPr>
    </c:plotArea>
    <c:legend>
      <c:legendPos val="r"/>
      <c:layout>
        <c:manualLayout>
          <c:xMode val="edge"/>
          <c:yMode val="edge"/>
          <c:x val="0.71968854282536154"/>
          <c:y val="7.178631051752922E-2"/>
          <c:w val="0.27030033370411566"/>
          <c:h val="0.14858096828046743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28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30"/>
      <c:depthPercent val="110"/>
      <c:rAngAx val="1"/>
    </c:view3D>
    <c:floor>
      <c:thickness val="0"/>
      <c:spPr>
        <a:solidFill>
          <a:srgbClr val="4F81BD">
            <a:alpha val="38000"/>
          </a:srgb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896131039176904E-2"/>
          <c:y val="3.7463027457496897E-2"/>
          <c:w val="0.71675332205151865"/>
          <c:h val="0.870283736589654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всего, 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6040707175753976E-3"/>
                  <c:y val="-0.31186784157710556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2 793,8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916753330362007E-2"/>
                  <c:y val="-0.35893827654761573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sz="1400" dirty="0" smtClean="0"/>
                      <a:t>3 303,1</a:t>
                    </a:r>
                    <a:endParaRPr lang="en-US" sz="1400" dirty="0"/>
                  </a:p>
                </c:rich>
              </c:tx>
              <c:numFmt formatCode="#,##0.0" sourceLinked="0"/>
              <c:spPr>
                <a:noFill/>
                <a:ln w="25432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3038429158619319E-2"/>
                  <c:y val="-0.38427057054389763"/>
                </c:manualLayout>
              </c:layout>
              <c:numFmt formatCode="#,##0.0" sourceLinked="0"/>
              <c:spPr>
                <a:noFill/>
                <a:ln w="25432">
                  <a:noFill/>
                </a:ln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1968008715891643E-2"/>
                  <c:y val="-0.29640151640689871"/>
                </c:manualLayout>
              </c:layout>
              <c:numFmt formatCode="#,##0.0" sourceLinked="0"/>
              <c:spPr>
                <a:noFill/>
                <a:ln w="25432">
                  <a:noFill/>
                </a:ln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5432">
                <a:noFill/>
              </a:ln>
            </c:spPr>
            <c:txPr>
              <a:bodyPr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2793.8</c:v>
                </c:pt>
                <c:pt idx="1">
                  <c:v>3303.1</c:v>
                </c:pt>
                <c:pt idx="2">
                  <c:v>3560.6</c:v>
                </c:pt>
                <c:pt idx="3">
                  <c:v>2568.6999999999998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7487488"/>
        <c:axId val="117489024"/>
        <c:axId val="0"/>
      </c:bar3DChart>
      <c:catAx>
        <c:axId val="117487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2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17489024"/>
        <c:crosses val="autoZero"/>
        <c:auto val="1"/>
        <c:lblAlgn val="ctr"/>
        <c:lblOffset val="100"/>
        <c:noMultiLvlLbl val="0"/>
      </c:catAx>
      <c:valAx>
        <c:axId val="117489024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75000"/>
                </a:prst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2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17487488"/>
        <c:crosses val="autoZero"/>
        <c:crossBetween val="between"/>
      </c:valAx>
      <c:spPr>
        <a:noFill/>
        <a:ln w="2543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2"/>
      </a:pPr>
      <a:endParaRPr lang="ru-RU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32613" custScaleY="175724" custLinFactNeighborX="52162" custLinFactNeighborY="6354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021823" y="369208"/>
          <a:ext cx="2705268" cy="136147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362191" y="369208"/>
        <a:ext cx="2364900" cy="1361473"/>
      </dsp:txXfrm>
    </dsp:sp>
    <dsp:sp modelId="{FD6EA99A-9C4C-49E8-9EC6-C2CB263A9E55}">
      <dsp:nvSpPr>
        <dsp:cNvPr id="0" name=""/>
        <dsp:cNvSpPr/>
      </dsp:nvSpPr>
      <dsp:spPr>
        <a:xfrm>
          <a:off x="599832" y="1691230"/>
          <a:ext cx="3166964" cy="239243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0.55437</cdr:x>
      <cdr:y>0.13398</cdr:y>
    </cdr:from>
    <cdr:to>
      <cdr:x>0.67275</cdr:x>
      <cdr:y>0.20185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76056" y="720080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0.29915</cdr:x>
      <cdr:y>0.1625</cdr:y>
    </cdr:from>
    <cdr:to>
      <cdr:x>0.37607</cdr:x>
      <cdr:y>0.22387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20280" y="936104"/>
          <a:ext cx="648072" cy="3535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0.2043</cdr:x>
      <cdr:y>0.07246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0"/>
          <a:ext cx="1368152" cy="307844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>
            <a:alpha val="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тыс. рублей</a:t>
          </a:r>
          <a:endParaRPr lang="ru-RU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11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7F84A0-9B69-4310-89C1-F77A291885D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C789F99-996D-4E86-B08C-46BA39838F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DC6A67-2C6D-4E3A-940F-8801251354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8959096-4058-487F-8F1E-216CDB392D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F92D029-9C66-4E4B-9D14-1ABCA1B94A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0AAAE2-5C6A-421A-9060-FE4C2DD94E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D3DAB27-F886-4F73-9238-5E7F40E068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054FBD-4706-4E90-9CE7-41A1C7F4D6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987F21-15DC-4172-844F-445463CA45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3E4E195-84CD-4E72-94CA-5870334832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DA1D1F4-CFEB-4F1F-94E4-25E5739251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C1D157-4792-465A-8082-58A3BE5EE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5F6E64-A04C-4C4B-BDAD-2AEBF51216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77AD6362-61C9-4154-9921-FCA0E09505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66005F-D0DB-47D3-869A-BA2A59A9D1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AC36A6-3AA8-4663-B452-8252FDBC18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62FA75-5A94-4E6E-8DD0-F15B9ED7FC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3FBED0-434D-4DB0-9D2A-F9B423EFD0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918A97-F086-4229-9E70-87DB3B076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58A713F-4042-4493-8D73-AF3C1C7D50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668D6A4-05A5-49E6-8A8F-B581BBF3F9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1ABAB85-F4B9-41A1-A731-DE6DF7D6A1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E75EE99-550F-4845-8C28-2CF05D9E20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F1533D-C0BC-4F91-9569-3B56B39BB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6D4499-4D86-490F-BAFA-1138CB502F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11.01.2018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6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66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11.01.2018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EE0713-0BEC-449B-A409-ADF6DE6BB2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11.01.2018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32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32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11.01.2018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F4B13-EF40-48E0-B78B-F146292849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11.01.2018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11.01.2018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fontScale="925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Митякинского сельского поселения Тарасовского района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2018 год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 на плановый период 2019 и 2020 годов</a:t>
            </a:r>
          </a:p>
        </p:txBody>
      </p:sp>
      <p:pic>
        <p:nvPicPr>
          <p:cNvPr id="118786" name="Picture 2" descr="K:\ГО и ЧС\Диск И\ВАСЁК\Новая папка\фотки м\докзе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052513"/>
            <a:ext cx="2413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МИТЯКИНСКОГО </a:t>
            </a:r>
            <a:r>
              <a:rPr lang="ru-RU" dirty="0"/>
              <a:t>СЕЛЬСКОГО ПОСЕЛЕНИЯ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6613"/>
            <a:ext cx="9144000" cy="71913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Митякинского сельского поселения 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2018 – 2020 годах, </a:t>
            </a:r>
            <a:r>
              <a:rPr lang="ru-RU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тыс.рублей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348706"/>
              </p:ext>
            </p:extLst>
          </p:nvPr>
        </p:nvGraphicFramePr>
        <p:xfrm>
          <a:off x="611560" y="2492896"/>
          <a:ext cx="7600950" cy="2947037"/>
        </p:xfrm>
        <a:graphic>
          <a:graphicData uri="http://schemas.openxmlformats.org/drawingml/2006/table">
            <a:tbl>
              <a:tblPr/>
              <a:tblGrid>
                <a:gridCol w="4019550"/>
                <a:gridCol w="1160462"/>
                <a:gridCol w="1262063"/>
                <a:gridCol w="115887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Митякинского сельского поселения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4 200,6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4 508,6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2 577,7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«Информационное общество» 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404,1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«Обеспечение качествен­ными жилищно-комму­нальными услугами насе­ления  Митякинского сельского поселения 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473,4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478,5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культуры»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3 303,1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3 560,6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2 568,7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«Муниципальная политика»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«Формирование современной городской среды на территории Митякинского сельского поселения»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469,5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701396916"/>
              </p:ext>
            </p:extLst>
          </p:nvPr>
        </p:nvGraphicFramePr>
        <p:xfrm>
          <a:off x="-15793" y="2204178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7" name="Группа 22"/>
          <p:cNvGrpSpPr>
            <a:grpSpLocks/>
          </p:cNvGrpSpPr>
          <p:nvPr/>
        </p:nvGrpSpPr>
        <p:grpSpPr bwMode="auto">
          <a:xfrm>
            <a:off x="5648325" y="1971675"/>
            <a:ext cx="1266825" cy="606425"/>
            <a:chOff x="1336" y="502272"/>
            <a:chExt cx="1589158" cy="6696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8" name="Группа 26"/>
          <p:cNvGrpSpPr>
            <a:grpSpLocks/>
          </p:cNvGrpSpPr>
          <p:nvPr/>
        </p:nvGrpSpPr>
        <p:grpSpPr bwMode="auto">
          <a:xfrm>
            <a:off x="7329488" y="1974850"/>
            <a:ext cx="1266825" cy="604838"/>
            <a:chOff x="1336" y="502272"/>
            <a:chExt cx="1589158" cy="6696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3199" y="535669"/>
              <a:ext cx="1525432" cy="602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2018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724525" y="1268413"/>
            <a:ext cx="1108075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2019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380288" y="1268413"/>
            <a:ext cx="1103312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2020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851275" y="3357563"/>
            <a:ext cx="1203325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26 412,2</a:t>
            </a:r>
            <a:endParaRPr lang="ru-RU" dirty="0"/>
          </a:p>
        </p:txBody>
      </p:sp>
      <p:sp>
        <p:nvSpPr>
          <p:cNvPr id="130072" name="Rectangle 24"/>
          <p:cNvSpPr>
            <a:spLocks noChangeArrowheads="1"/>
          </p:cNvSpPr>
          <p:nvPr/>
        </p:nvSpPr>
        <p:spPr bwMode="auto">
          <a:xfrm>
            <a:off x="5580063" y="3357563"/>
            <a:ext cx="1201737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28 102,6</a:t>
            </a:r>
            <a:endParaRPr lang="ru-RU" dirty="0"/>
          </a:p>
        </p:txBody>
      </p:sp>
      <p:sp>
        <p:nvSpPr>
          <p:cNvPr id="130073" name="Rectangle 25"/>
          <p:cNvSpPr>
            <a:spLocks noChangeArrowheads="1"/>
          </p:cNvSpPr>
          <p:nvPr/>
        </p:nvSpPr>
        <p:spPr bwMode="auto">
          <a:xfrm>
            <a:off x="7308850" y="3357563"/>
            <a:ext cx="1130300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29 929,3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3107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847519-68D9-47C4-939D-136E4F1C6F4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31077" name="AutoShape 8"/>
          <p:cNvSpPr>
            <a:spLocks noChangeArrowheads="1"/>
          </p:cNvSpPr>
          <p:nvPr/>
        </p:nvSpPr>
        <p:spPr bwMode="auto">
          <a:xfrm>
            <a:off x="1019374" y="2780949"/>
            <a:ext cx="3507641" cy="11525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Обеспечение </a:t>
            </a:r>
            <a:r>
              <a:rPr lang="ru-RU" sz="1200" b="1" dirty="0" smtClean="0"/>
              <a:t>качественными</a:t>
            </a:r>
            <a:endParaRPr lang="ru-RU" sz="1200" b="1" dirty="0"/>
          </a:p>
          <a:p>
            <a:pPr algn="ctr"/>
            <a:r>
              <a:rPr lang="ru-RU" sz="1200" b="1" dirty="0" smtClean="0"/>
              <a:t>жилищно-коммунальными</a:t>
            </a:r>
            <a:endParaRPr lang="ru-RU" sz="1200" b="1" dirty="0"/>
          </a:p>
          <a:p>
            <a:pPr algn="ctr"/>
            <a:r>
              <a:rPr lang="ru-RU" sz="1200" b="1" dirty="0" smtClean="0"/>
              <a:t>услугами </a:t>
            </a:r>
            <a:r>
              <a:rPr lang="ru-RU" sz="1200" b="1" dirty="0"/>
              <a:t>населения</a:t>
            </a:r>
          </a:p>
          <a:p>
            <a:pPr algn="ctr"/>
            <a:r>
              <a:rPr lang="ru-RU" sz="1200" b="1" dirty="0"/>
              <a:t> </a:t>
            </a:r>
            <a:r>
              <a:rPr lang="ru-RU" sz="1200" b="1" dirty="0" smtClean="0"/>
              <a:t>Митякинского </a:t>
            </a:r>
            <a:r>
              <a:rPr lang="ru-RU" sz="1200" b="1" dirty="0"/>
              <a:t>сельского</a:t>
            </a:r>
          </a:p>
          <a:p>
            <a:pPr algn="ctr"/>
            <a:r>
              <a:rPr lang="ru-RU" sz="1200" b="1" dirty="0"/>
              <a:t> поселения</a:t>
            </a:r>
            <a:r>
              <a:rPr lang="ru-RU" b="1" dirty="0"/>
              <a:t> </a:t>
            </a:r>
            <a:r>
              <a:rPr lang="ru-RU" sz="1200" b="1" dirty="0" smtClean="0"/>
              <a:t>0,34%</a:t>
            </a:r>
            <a:endParaRPr lang="ru-RU" sz="1200" b="1" dirty="0"/>
          </a:p>
        </p:txBody>
      </p:sp>
      <p:sp>
        <p:nvSpPr>
          <p:cNvPr id="131081" name="AutoShape 12"/>
          <p:cNvSpPr>
            <a:spLocks noChangeArrowheads="1"/>
          </p:cNvSpPr>
          <p:nvPr/>
        </p:nvSpPr>
        <p:spPr bwMode="auto">
          <a:xfrm>
            <a:off x="5364088" y="2852936"/>
            <a:ext cx="2376487" cy="1142011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Муниципальная политика</a:t>
            </a:r>
          </a:p>
          <a:p>
            <a:pPr algn="ctr"/>
            <a:r>
              <a:rPr lang="ru-RU" sz="1200" b="1" dirty="0" smtClean="0"/>
              <a:t>0,2% </a:t>
            </a:r>
            <a:endParaRPr lang="ru-RU" sz="1200" b="1" dirty="0"/>
          </a:p>
        </p:txBody>
      </p:sp>
      <p:sp>
        <p:nvSpPr>
          <p:cNvPr id="131082" name="AutoShape 13"/>
          <p:cNvSpPr>
            <a:spLocks noChangeArrowheads="1"/>
          </p:cNvSpPr>
          <p:nvPr/>
        </p:nvSpPr>
        <p:spPr bwMode="auto">
          <a:xfrm>
            <a:off x="5076056" y="4869160"/>
            <a:ext cx="2383825" cy="108108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 smtClean="0"/>
              <a:t>Информационное общество</a:t>
            </a:r>
            <a:endParaRPr lang="ru-RU" b="1" dirty="0"/>
          </a:p>
          <a:p>
            <a:pPr algn="ctr"/>
            <a:r>
              <a:rPr lang="ru-RU" sz="1200" b="1" dirty="0" smtClean="0"/>
              <a:t>3,8%</a:t>
            </a:r>
            <a:endParaRPr lang="ru-RU" sz="1200" b="1" dirty="0"/>
          </a:p>
        </p:txBody>
      </p:sp>
      <p:sp>
        <p:nvSpPr>
          <p:cNvPr id="131083" name="AutoShape 14"/>
          <p:cNvSpPr>
            <a:spLocks noChangeArrowheads="1"/>
          </p:cNvSpPr>
          <p:nvPr/>
        </p:nvSpPr>
        <p:spPr bwMode="auto">
          <a:xfrm>
            <a:off x="1475656" y="5256915"/>
            <a:ext cx="2016125" cy="1185863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Развитие культуры</a:t>
            </a:r>
          </a:p>
          <a:p>
            <a:pPr algn="ctr"/>
            <a:r>
              <a:rPr lang="ru-RU" sz="1200" b="1" dirty="0"/>
              <a:t> </a:t>
            </a:r>
          </a:p>
          <a:p>
            <a:pPr algn="ctr"/>
            <a:r>
              <a:rPr lang="ru-RU" sz="1200" b="1" dirty="0" smtClean="0"/>
              <a:t>31%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31085" name="AutoShape 16"/>
          <p:cNvSpPr>
            <a:spLocks noChangeArrowheads="1"/>
          </p:cNvSpPr>
          <p:nvPr/>
        </p:nvSpPr>
        <p:spPr bwMode="auto">
          <a:xfrm>
            <a:off x="250825" y="333375"/>
            <a:ext cx="8497888" cy="15113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Доля муниципальных программ в общем объеме расходов,</a:t>
            </a:r>
          </a:p>
          <a:p>
            <a:pPr algn="ctr"/>
            <a:r>
              <a:rPr lang="ru-RU" b="1" dirty="0"/>
              <a:t>запланированных на реализацию муниципальных программ</a:t>
            </a:r>
          </a:p>
          <a:p>
            <a:pPr algn="ctr"/>
            <a:r>
              <a:rPr lang="ru-RU" b="1" dirty="0" smtClean="0"/>
              <a:t>Митякинского </a:t>
            </a:r>
            <a:r>
              <a:rPr lang="ru-RU" b="1" dirty="0"/>
              <a:t>сельского поселения в </a:t>
            </a:r>
            <a:r>
              <a:rPr lang="ru-RU" b="1" dirty="0" smtClean="0"/>
              <a:t>2018 </a:t>
            </a:r>
            <a:r>
              <a:rPr lang="ru-RU" b="1" dirty="0"/>
              <a:t>году</a:t>
            </a:r>
          </a:p>
        </p:txBody>
      </p:sp>
      <p:sp>
        <p:nvSpPr>
          <p:cNvPr id="2" name="Стрелка вниз 1"/>
          <p:cNvSpPr/>
          <p:nvPr/>
        </p:nvSpPr>
        <p:spPr>
          <a:xfrm rot="1358197">
            <a:off x="2915816" y="1700808"/>
            <a:ext cx="57606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0623523">
            <a:off x="6524533" y="1757955"/>
            <a:ext cx="57606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358197">
            <a:off x="4395298" y="1705823"/>
            <a:ext cx="576064" cy="41947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674595">
            <a:off x="7815685" y="1633490"/>
            <a:ext cx="576064" cy="37183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32099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E6FCF9-E9A7-428D-B772-6C41E1FB488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2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6311976"/>
              </p:ext>
            </p:extLst>
          </p:nvPr>
        </p:nvGraphicFramePr>
        <p:xfrm>
          <a:off x="442913" y="1971675"/>
          <a:ext cx="8689975" cy="5789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2627783" y="4963898"/>
            <a:ext cx="817563" cy="1428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21190">
            <a:off x="2794530" y="4439299"/>
            <a:ext cx="1011237" cy="377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rebuchet MS" pitchFamily="34" charset="0"/>
              </a:rPr>
              <a:t>14 %</a:t>
            </a:r>
            <a:endParaRPr lang="ru-RU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135188"/>
            <a:ext cx="1152525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err="1"/>
              <a:t>тыс.руб</a:t>
            </a:r>
            <a:r>
              <a:rPr lang="ru-RU" sz="1400" b="1" i="1" dirty="0"/>
              <a:t>.</a:t>
            </a:r>
          </a:p>
        </p:txBody>
      </p:sp>
      <p:sp>
        <p:nvSpPr>
          <p:cNvPr id="132110" name="AutoShape 14"/>
          <p:cNvSpPr>
            <a:spLocks noChangeArrowheads="1"/>
          </p:cNvSpPr>
          <p:nvPr/>
        </p:nvSpPr>
        <p:spPr bwMode="auto">
          <a:xfrm>
            <a:off x="755650" y="836613"/>
            <a:ext cx="7777163" cy="936625"/>
          </a:xfrm>
          <a:prstGeom prst="wedgeRoundRectCallout">
            <a:avLst>
              <a:gd name="adj1" fmla="val 9991"/>
              <a:gd name="adj2" fmla="val 3576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i="1" dirty="0"/>
              <a:t>Объем бюджетных ассигнований на реализацию муниципальных</a:t>
            </a:r>
          </a:p>
          <a:p>
            <a:pPr algn="ctr"/>
            <a:r>
              <a:rPr lang="ru-RU" b="1" i="1" dirty="0"/>
              <a:t>программ в </a:t>
            </a:r>
            <a:r>
              <a:rPr lang="ru-RU" b="1" i="1" dirty="0" smtClean="0"/>
              <a:t>2017-2020 </a:t>
            </a:r>
            <a:r>
              <a:rPr lang="ru-RU" b="1" i="1" dirty="0"/>
              <a:t>годах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Динамика расходов бюджета 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Митякинского сельского поселения Тарасовского района 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E46C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на культуру</a:t>
            </a:r>
            <a:endParaRPr lang="ru-RU" sz="2400" dirty="0" smtClean="0">
              <a:solidFill>
                <a:srgbClr val="E46C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" name="Object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78941107"/>
              </p:ext>
            </p:extLst>
          </p:nvPr>
        </p:nvGraphicFramePr>
        <p:xfrm>
          <a:off x="457200" y="2249488"/>
          <a:ext cx="4038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4148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D0C10-195B-4407-BF6E-06925FB89B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 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pic>
        <p:nvPicPr>
          <p:cNvPr id="134155" name="Picture 11" descr="F:\Культура\МДК 2011-2013г\Отчет концерт Май2011г\Вешк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96952"/>
            <a:ext cx="4536504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/>
          </a:p>
        </p:txBody>
      </p:sp>
      <p:pic>
        <p:nvPicPr>
          <p:cNvPr id="135170" name="Picture 2" descr="C:\Documents and Settings\user\Документы\отправление почты\2014\май\фото слайд\Изображение 09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42925"/>
            <a:ext cx="9144000" cy="6315075"/>
          </a:xfrm>
        </p:spPr>
      </p:pic>
      <p:sp>
        <p:nvSpPr>
          <p:cNvPr id="6" name="Прямоугольник 5"/>
          <p:cNvSpPr/>
          <p:nvPr/>
        </p:nvSpPr>
        <p:spPr>
          <a:xfrm>
            <a:off x="5357813" y="0"/>
            <a:ext cx="3500437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1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сельского поселения</a:t>
            </a:r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74" y="431138"/>
            <a:ext cx="9144000" cy="639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" name="Круглая лента лицом вверх 2"/>
          <p:cNvSpPr/>
          <p:nvPr/>
        </p:nvSpPr>
        <p:spPr>
          <a:xfrm>
            <a:off x="184150" y="792956"/>
            <a:ext cx="8750300" cy="2867025"/>
          </a:xfrm>
          <a:prstGeom prst="ellipseRibbon2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i="1" dirty="0">
                <a:solidFill>
                  <a:srgbClr val="6600FF"/>
                </a:solidFill>
                <a:latin typeface="Decorlz"/>
              </a:rPr>
              <a:t>Бюджет </a:t>
            </a:r>
            <a:r>
              <a:rPr lang="ru-RU" sz="1200" i="1" dirty="0" smtClean="0">
                <a:solidFill>
                  <a:srgbClr val="6600FF"/>
                </a:solidFill>
                <a:latin typeface="Decorlz"/>
              </a:rPr>
              <a:t>Митякинского </a:t>
            </a:r>
            <a:r>
              <a:rPr lang="ru-RU" sz="1200" i="1" dirty="0">
                <a:solidFill>
                  <a:srgbClr val="6600FF"/>
                </a:solidFill>
                <a:latin typeface="Decorlz"/>
              </a:rPr>
              <a:t>сельского поселения на </a:t>
            </a:r>
            <a:r>
              <a:rPr lang="ru-RU" sz="1200" i="1" dirty="0" smtClean="0">
                <a:solidFill>
                  <a:srgbClr val="6600FF"/>
                </a:solidFill>
                <a:latin typeface="Decorlz"/>
              </a:rPr>
              <a:t>2018-2020 </a:t>
            </a:r>
            <a:r>
              <a:rPr lang="ru-RU" sz="1200" i="1" dirty="0">
                <a:solidFill>
                  <a:srgbClr val="6600FF"/>
                </a:solidFill>
                <a:latin typeface="Decorlz"/>
              </a:rPr>
              <a:t>годы создает дополнительные условия для выполнения поставленных Президентом России, Губернатором области, Главой </a:t>
            </a:r>
            <a:r>
              <a:rPr lang="ru-RU" sz="1200" i="1" dirty="0" smtClean="0">
                <a:solidFill>
                  <a:srgbClr val="6600FF"/>
                </a:solidFill>
                <a:latin typeface="Decorlz"/>
              </a:rPr>
              <a:t>Администрации сельского </a:t>
            </a:r>
            <a:r>
              <a:rPr lang="ru-RU" sz="1200" i="1" dirty="0">
                <a:solidFill>
                  <a:srgbClr val="6600FF"/>
                </a:solidFill>
                <a:latin typeface="Decorlz"/>
              </a:rPr>
              <a:t>поселения стратегических задач в секторах муниципальной ответственности</a:t>
            </a:r>
            <a:r>
              <a:rPr lang="ru-RU" sz="1200" dirty="0">
                <a:solidFill>
                  <a:srgbClr val="6600FF"/>
                </a:solidFill>
                <a:latin typeface="Decorlz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28" name="Picture 20" descr="rostovska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924425"/>
            <a:ext cx="1905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1981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F08BC5-A5A3-414F-9FD8-C9A0EE97E7D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809875" y="3343275"/>
            <a:ext cx="3168650" cy="3068638"/>
          </a:xfrm>
          <a:prstGeom prst="ellipse">
            <a:avLst/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177800" y="692150"/>
            <a:ext cx="2879725" cy="151288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179388" y="2565400"/>
            <a:ext cx="2162175" cy="2663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6588125" y="3500438"/>
            <a:ext cx="2365375" cy="1549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15" name="TextBox 12"/>
          <p:cNvSpPr txBox="1">
            <a:spLocks noChangeArrowheads="1"/>
          </p:cNvSpPr>
          <p:nvPr/>
        </p:nvSpPr>
        <p:spPr bwMode="auto">
          <a:xfrm>
            <a:off x="6796088" y="3716338"/>
            <a:ext cx="202406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Муниципальные программы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 поселения</a:t>
            </a:r>
          </a:p>
        </p:txBody>
      </p:sp>
      <p:sp>
        <p:nvSpPr>
          <p:cNvPr id="119816" name="TextBox 14"/>
          <p:cNvSpPr txBox="1">
            <a:spLocks noChangeArrowheads="1"/>
          </p:cNvSpPr>
          <p:nvPr/>
        </p:nvSpPr>
        <p:spPr bwMode="auto">
          <a:xfrm>
            <a:off x="250825" y="2708275"/>
            <a:ext cx="201771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Прогноз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социально-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экономического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развития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</a:t>
            </a:r>
            <a:r>
              <a:rPr lang="ru-RU" sz="1600" b="1" dirty="0">
                <a:solidFill>
                  <a:srgbClr val="FFFFFF"/>
                </a:solidFill>
                <a:latin typeface="Trebuchet MS" pitchFamily="34" charset="0"/>
              </a:rPr>
              <a:t>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поселения 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2018-2020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</a:t>
            </a:r>
          </a:p>
          <a:p>
            <a:pPr algn="ctr"/>
            <a:r>
              <a:rPr lang="ru-RU" sz="800" dirty="0">
                <a:solidFill>
                  <a:srgbClr val="FFFFFF"/>
                </a:solidFill>
              </a:rPr>
              <a:t>(Постановление Администрации  </a:t>
            </a:r>
            <a:r>
              <a:rPr lang="ru-RU" sz="800" dirty="0" smtClean="0">
                <a:solidFill>
                  <a:srgbClr val="FFFFFF"/>
                </a:solidFill>
              </a:rPr>
              <a:t>Митякинского </a:t>
            </a:r>
            <a:r>
              <a:rPr lang="ru-RU" sz="800" dirty="0">
                <a:solidFill>
                  <a:srgbClr val="FFFFFF"/>
                </a:solidFill>
              </a:rPr>
              <a:t>сельского поселения </a:t>
            </a:r>
            <a:r>
              <a:rPr lang="ru-RU" sz="800" dirty="0" smtClean="0">
                <a:solidFill>
                  <a:srgbClr val="FFFFFF"/>
                </a:solidFill>
              </a:rPr>
              <a:t>04.10.2016 №124)</a:t>
            </a:r>
            <a:endParaRPr lang="ru-RU" sz="800" dirty="0">
              <a:solidFill>
                <a:srgbClr val="FFFFFF"/>
              </a:solidFill>
            </a:endParaRP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7" name="TextBox 15"/>
          <p:cNvSpPr txBox="1">
            <a:spLocks noChangeArrowheads="1"/>
          </p:cNvSpPr>
          <p:nvPr/>
        </p:nvSpPr>
        <p:spPr bwMode="auto">
          <a:xfrm>
            <a:off x="395536" y="692150"/>
            <a:ext cx="2414340" cy="181588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Бюджетный прогноз Митякинского сельского поселения на долгосрочный период до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2028 года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( Постановление Администрации  </a:t>
            </a:r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Митякинского сельского поселения №214 от 28.12.2017г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.)</a:t>
            </a:r>
            <a:endParaRPr lang="ru-RU" sz="800" dirty="0">
              <a:solidFill>
                <a:srgbClr val="FFFFFF"/>
              </a:solidFill>
              <a:latin typeface="Trebuchet MS" pitchFamily="34" charset="0"/>
            </a:endParaRP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8" name="TextBox 17"/>
          <p:cNvSpPr txBox="1">
            <a:spLocks noChangeArrowheads="1"/>
          </p:cNvSpPr>
          <p:nvPr/>
        </p:nvSpPr>
        <p:spPr bwMode="auto">
          <a:xfrm>
            <a:off x="3257550" y="3613150"/>
            <a:ext cx="230346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Основа формирования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бюджета 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 поселения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Тарасовского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района 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2018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 и плановый период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2019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2020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годов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3203574" y="549275"/>
            <a:ext cx="2952749" cy="1727597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20" name="TextBox 16"/>
          <p:cNvSpPr txBox="1">
            <a:spLocks noChangeArrowheads="1"/>
          </p:cNvSpPr>
          <p:nvPr/>
        </p:nvSpPr>
        <p:spPr bwMode="auto">
          <a:xfrm>
            <a:off x="3073399" y="766763"/>
            <a:ext cx="3082925" cy="143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36000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Основные направления бюджетной и налоговой политики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 поселения 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2018-2020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 </a:t>
            </a:r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(Постановление Администрации 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сельского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поселения от 19.09.2017 №169)</a:t>
            </a:r>
            <a:endParaRPr lang="ru-RU" sz="8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20" name="Стрелка вниз 19"/>
          <p:cNvSpPr>
            <a:spLocks noChangeArrowheads="1"/>
          </p:cNvSpPr>
          <p:nvPr/>
        </p:nvSpPr>
        <p:spPr bwMode="auto">
          <a:xfrm rot="3756982">
            <a:off x="5720556" y="3534569"/>
            <a:ext cx="506413" cy="1120775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1" name="Стрелка вниз 20"/>
          <p:cNvSpPr>
            <a:spLocks noChangeArrowheads="1"/>
          </p:cNvSpPr>
          <p:nvPr/>
        </p:nvSpPr>
        <p:spPr bwMode="auto">
          <a:xfrm rot="-2003189">
            <a:off x="2532063" y="2198688"/>
            <a:ext cx="506412" cy="16573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 rot="-3807078">
            <a:off x="2418556" y="3926682"/>
            <a:ext cx="506413" cy="1117600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3" name="Стрелка вниз 22"/>
          <p:cNvSpPr>
            <a:spLocks noChangeArrowheads="1"/>
          </p:cNvSpPr>
          <p:nvPr/>
        </p:nvSpPr>
        <p:spPr bwMode="auto">
          <a:xfrm rot="1564695">
            <a:off x="4537305" y="2463916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pic>
        <p:nvPicPr>
          <p:cNvPr id="119825" name="Picture 2" descr="K:\ГО и ЧС\Диск И\ВАСЁК\Новая папка\фотки м\докзем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692150"/>
            <a:ext cx="2413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Скругленный прямоугольник 23"/>
          <p:cNvSpPr>
            <a:spLocks noChangeArrowheads="1"/>
          </p:cNvSpPr>
          <p:nvPr/>
        </p:nvSpPr>
        <p:spPr bwMode="auto">
          <a:xfrm>
            <a:off x="171488" y="5331048"/>
            <a:ext cx="2705099" cy="142744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white"/>
                </a:solidFill>
                <a:latin typeface="+mn-lt"/>
              </a:rPr>
              <a:t>Реестр источников доходов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>
              <a:solidFill>
                <a:prstClr val="white"/>
              </a:solidFill>
              <a:latin typeface="+mn-lt"/>
            </a:endParaRPr>
          </a:p>
          <a:p>
            <a:pPr algn="ctr"/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Постановление Администрации  Митякинского сельского поселения №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215 </a:t>
            </a:r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от 28.12.2017г.)</a:t>
            </a:r>
          </a:p>
        </p:txBody>
      </p:sp>
      <p:sp>
        <p:nvSpPr>
          <p:cNvPr id="25" name="Стрелка вниз 24"/>
          <p:cNvSpPr>
            <a:spLocks noChangeArrowheads="1"/>
          </p:cNvSpPr>
          <p:nvPr/>
        </p:nvSpPr>
        <p:spPr bwMode="auto">
          <a:xfrm rot="14510250">
            <a:off x="2814867" y="5963410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874396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083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3CEA8-7EDB-47F4-A18A-5A2D20B0B2B9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0836" name="Rectangle 7"/>
          <p:cNvSpPr>
            <a:spLocks noChangeArrowheads="1"/>
          </p:cNvSpPr>
          <p:nvPr/>
        </p:nvSpPr>
        <p:spPr bwMode="auto">
          <a:xfrm>
            <a:off x="684213" y="620713"/>
            <a:ext cx="7993062" cy="12033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БЮДЖЕТ НА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2018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ГОД 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НА ПЛАНОВЫЙ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ПЕРИОД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2019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2020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ГОДОВ 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НАПРАВЛЕН НА РЕШЕНИЕ СЛЕДУЮЩИХ КЛЮЧЕВЫХ ЗАДАЧ:</a:t>
            </a:r>
          </a:p>
        </p:txBody>
      </p:sp>
      <p:grpSp>
        <p:nvGrpSpPr>
          <p:cNvPr id="120841" name="Group 9"/>
          <p:cNvGrpSpPr>
            <a:grpSpLocks/>
          </p:cNvGrpSpPr>
          <p:nvPr/>
        </p:nvGrpSpPr>
        <p:grpSpPr bwMode="auto">
          <a:xfrm>
            <a:off x="323117" y="1916113"/>
            <a:ext cx="8713915" cy="865187"/>
            <a:chOff x="158" y="1162"/>
            <a:chExt cx="5535" cy="590"/>
          </a:xfrm>
        </p:grpSpPr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0" name="AutoShape 8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Обеспечение устойчивости и сбалансированности бюджетной системы в целях </a:t>
              </a:r>
            </a:p>
            <a:p>
              <a:pPr algn="ctr"/>
              <a:r>
                <a:rPr lang="ru-RU" sz="1400" b="1" dirty="0"/>
                <a:t>гарантированного исполнения действующих и принимаемых расходных обязательств</a:t>
              </a:r>
              <a:r>
                <a:rPr lang="ru-RU" dirty="0"/>
                <a:t> </a:t>
              </a:r>
            </a:p>
          </p:txBody>
        </p:sp>
      </p:grpSp>
      <p:grpSp>
        <p:nvGrpSpPr>
          <p:cNvPr id="120842" name="Group 10"/>
          <p:cNvGrpSpPr>
            <a:grpSpLocks/>
          </p:cNvGrpSpPr>
          <p:nvPr/>
        </p:nvGrpSpPr>
        <p:grpSpPr bwMode="auto">
          <a:xfrm>
            <a:off x="250825" y="2852738"/>
            <a:ext cx="8786813" cy="865187"/>
            <a:chOff x="158" y="1162"/>
            <a:chExt cx="5535" cy="590"/>
          </a:xfrm>
        </p:grpSpPr>
        <p:sp>
          <p:nvSpPr>
            <p:cNvPr id="120843" name="Rectangle 11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4" name="AutoShape 12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Повышение эффективности бюджетной политики, в том числе за счет роста </a:t>
              </a:r>
            </a:p>
            <a:p>
              <a:pPr algn="ctr"/>
              <a:r>
                <a:rPr lang="ru-RU" sz="1400" b="1" dirty="0"/>
                <a:t>эффективности бюджетных </a:t>
              </a:r>
              <a:r>
                <a:rPr lang="ru-RU" sz="1400" b="1" dirty="0" smtClean="0"/>
                <a:t>расходов, проведения </a:t>
              </a:r>
              <a:r>
                <a:rPr lang="ru-RU" sz="1400" b="1" dirty="0"/>
                <a:t>структурных реформ в социальной сфере </a:t>
              </a:r>
            </a:p>
          </p:txBody>
        </p:sp>
      </p:grpSp>
      <p:grpSp>
        <p:nvGrpSpPr>
          <p:cNvPr id="120845" name="Group 13" descr="иоро"/>
          <p:cNvGrpSpPr>
            <a:grpSpLocks/>
          </p:cNvGrpSpPr>
          <p:nvPr/>
        </p:nvGrpSpPr>
        <p:grpSpPr bwMode="auto">
          <a:xfrm>
            <a:off x="250825" y="3789363"/>
            <a:ext cx="8786813" cy="865187"/>
            <a:chOff x="158" y="1162"/>
            <a:chExt cx="5535" cy="590"/>
          </a:xfrm>
        </p:grpSpPr>
        <p:sp>
          <p:nvSpPr>
            <p:cNvPr id="120846" name="Rectangle 14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7" name="AutoShape 15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Соответствие финансовых возможностей </a:t>
              </a:r>
              <a:r>
                <a:rPr lang="ru-RU" sz="1400" b="1" dirty="0" smtClean="0"/>
                <a:t>Митякинского </a:t>
              </a:r>
              <a:r>
                <a:rPr lang="ru-RU" sz="1400" b="1" dirty="0"/>
                <a:t>сельского поселения</a:t>
              </a:r>
            </a:p>
            <a:p>
              <a:pPr algn="ctr"/>
              <a:r>
                <a:rPr lang="ru-RU" sz="1400" b="1" dirty="0"/>
                <a:t>ключевым направлениям развития </a:t>
              </a:r>
            </a:p>
          </p:txBody>
        </p:sp>
      </p:grpSp>
      <p:grpSp>
        <p:nvGrpSpPr>
          <p:cNvPr id="120848" name="Group 16"/>
          <p:cNvGrpSpPr>
            <a:grpSpLocks/>
          </p:cNvGrpSpPr>
          <p:nvPr/>
        </p:nvGrpSpPr>
        <p:grpSpPr bwMode="auto">
          <a:xfrm>
            <a:off x="250825" y="4724400"/>
            <a:ext cx="8786813" cy="865188"/>
            <a:chOff x="158" y="1162"/>
            <a:chExt cx="5535" cy="590"/>
          </a:xfrm>
        </p:grpSpPr>
        <p:sp>
          <p:nvSpPr>
            <p:cNvPr id="120849" name="Rectangle 1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0" name="AutoShape 18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Повышение роли бюджетной политики для поддержки экономического роста</a:t>
              </a:r>
              <a:r>
                <a:rPr lang="ru-RU" dirty="0"/>
                <a:t> </a:t>
              </a:r>
            </a:p>
          </p:txBody>
        </p:sp>
      </p:grpSp>
      <p:grpSp>
        <p:nvGrpSpPr>
          <p:cNvPr id="120851" name="Group 19"/>
          <p:cNvGrpSpPr>
            <a:grpSpLocks/>
          </p:cNvGrpSpPr>
          <p:nvPr/>
        </p:nvGrpSpPr>
        <p:grpSpPr bwMode="auto">
          <a:xfrm>
            <a:off x="250825" y="5661025"/>
            <a:ext cx="8786813" cy="865188"/>
            <a:chOff x="158" y="1162"/>
            <a:chExt cx="5535" cy="590"/>
          </a:xfrm>
        </p:grpSpPr>
        <p:sp>
          <p:nvSpPr>
            <p:cNvPr id="120852" name="Rectangle 20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3" name="AutoShape 21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Повышение прозрачности и открытости бюджетного процесса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Митякинского сельского поселения Тарасовского района на 2018 год </a:t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плановый период 2019 и 2020 годов»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85581183"/>
              </p:ext>
            </p:extLst>
          </p:nvPr>
        </p:nvGraphicFramePr>
        <p:xfrm>
          <a:off x="595313" y="2349500"/>
          <a:ext cx="8001000" cy="417861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  <a:gridCol w="1320800"/>
                <a:gridCol w="1252538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10 639,1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9 140,9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7 762,2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3 038,3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3 062,1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3 090,5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7 600,8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6 078,8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4 671,7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10 639,1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9 140,9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7 762,2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391033061"/>
              </p:ext>
            </p:extLst>
          </p:nvPr>
        </p:nvGraphicFramePr>
        <p:xfrm>
          <a:off x="4762" y="2206625"/>
          <a:ext cx="910907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91880" y="2511528"/>
            <a:ext cx="1296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10 639,1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10 692,1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2889" name="Text Box 19"/>
          <p:cNvSpPr txBox="1">
            <a:spLocks noChangeArrowheads="1"/>
          </p:cNvSpPr>
          <p:nvPr/>
        </p:nvSpPr>
        <p:spPr bwMode="auto">
          <a:xfrm>
            <a:off x="5093494" y="2867108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9 140,9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0" name="Text Box 19"/>
          <p:cNvSpPr txBox="1">
            <a:spLocks noChangeArrowheads="1"/>
          </p:cNvSpPr>
          <p:nvPr/>
        </p:nvSpPr>
        <p:spPr bwMode="auto">
          <a:xfrm>
            <a:off x="6876256" y="3212976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7 762,2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Митякинского </a:t>
            </a:r>
            <a:r>
              <a:rPr lang="ru-RU" sz="2000" b="1" dirty="0">
                <a:solidFill>
                  <a:schemeClr val="bg1"/>
                </a:solidFill>
              </a:rPr>
              <a:t>сельского поселения </a:t>
            </a:r>
            <a:r>
              <a:rPr lang="ru-RU" sz="2000" b="1" dirty="0" smtClean="0">
                <a:solidFill>
                  <a:schemeClr val="bg1"/>
                </a:solidFill>
              </a:rPr>
              <a:t>Тарасовского </a:t>
            </a:r>
            <a:r>
              <a:rPr lang="ru-RU" sz="2000" b="1" dirty="0">
                <a:solidFill>
                  <a:schemeClr val="bg1"/>
                </a:solidFill>
              </a:rPr>
              <a:t>района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845F1D-ADAB-4158-871A-783FFD50A67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  <p:graphicFrame>
        <p:nvGraphicFramePr>
          <p:cNvPr id="2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299017395"/>
              </p:ext>
            </p:extLst>
          </p:nvPr>
        </p:nvGraphicFramePr>
        <p:xfrm>
          <a:off x="590550" y="1247775"/>
          <a:ext cx="8051800" cy="527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0"/>
            <a:ext cx="259238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EEECE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pic>
        <p:nvPicPr>
          <p:cNvPr id="124936" name="Picture 8" descr="97e02b0b058d46c7fd4f51472672b1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605" y="692696"/>
            <a:ext cx="1918115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903605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Безвозмездные поступления в бюджет</a:t>
            </a:r>
            <a:b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Митякинского сельского поселения Тарасовского района</a:t>
            </a:r>
          </a:p>
        </p:txBody>
      </p:sp>
      <p:sp>
        <p:nvSpPr>
          <p:cNvPr id="125959" name="Text Box 116"/>
          <p:cNvSpPr txBox="1">
            <a:spLocks noChangeArrowheads="1"/>
          </p:cNvSpPr>
          <p:nvPr/>
        </p:nvSpPr>
        <p:spPr bwMode="auto">
          <a:xfrm>
            <a:off x="827088" y="2060575"/>
            <a:ext cx="1657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 b="1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graphicFrame>
        <p:nvGraphicFramePr>
          <p:cNvPr id="3" name="Object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114506"/>
              </p:ext>
            </p:extLst>
          </p:nvPr>
        </p:nvGraphicFramePr>
        <p:xfrm>
          <a:off x="230312" y="2278856"/>
          <a:ext cx="8075613" cy="44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44CC67-FED6-4162-B587-6B44576C99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950" y="476250"/>
            <a:ext cx="8856538" cy="129656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Динамика расходов бюджета Митякинского сельского поселения Тарасовского района 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2017-2020 годах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2" name="Object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4415920"/>
              </p:ext>
            </p:extLst>
          </p:nvPr>
        </p:nvGraphicFramePr>
        <p:xfrm>
          <a:off x="233363" y="1196752"/>
          <a:ext cx="8875141" cy="565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698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3BBBE7-3FE5-446D-B230-C6839C65A4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pic>
        <p:nvPicPr>
          <p:cNvPr id="126989" name="Picture 13" descr="15847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5" y="5129213"/>
            <a:ext cx="1800199" cy="15401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65200"/>
            <a:ext cx="9144000" cy="519112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Митякинского сельского поселения 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по разделам в 2017 – 2020 годах, </a:t>
            </a:r>
            <a:r>
              <a:rPr lang="ru-RU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тыс.рублей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508404"/>
              </p:ext>
            </p:extLst>
          </p:nvPr>
        </p:nvGraphicFramePr>
        <p:xfrm>
          <a:off x="899592" y="1988840"/>
          <a:ext cx="7056114" cy="4425316"/>
        </p:xfrm>
        <a:graphic>
          <a:graphicData uri="http://schemas.openxmlformats.org/drawingml/2006/table">
            <a:tbl>
              <a:tblPr/>
              <a:tblGrid>
                <a:gridCol w="3011144"/>
                <a:gridCol w="1159290"/>
                <a:gridCol w="921745"/>
                <a:gridCol w="925090"/>
                <a:gridCol w="1038845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Митякинского сельского поселения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6 761,5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5 515,7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4 723,2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4 686,4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безопасность и правоохранительная деятельность»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1 274,0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552,4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734,0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473,4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478,5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«Образование»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2 804,7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3303,1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3560,6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2568,7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«Иные межбюджетные трансферты»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12 161,5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10 639,1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9 140,9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4 986,0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8095" name="Picture 95" descr="Скачать перо и чернильница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476375" cy="12636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2170</TotalTime>
  <Words>744</Words>
  <Application>Microsoft Office PowerPoint</Application>
  <PresentationFormat>Экран (4:3)</PresentationFormat>
  <Paragraphs>252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1_Городская</vt:lpstr>
      <vt:lpstr>4_Городская</vt:lpstr>
      <vt:lpstr>5_Городская</vt:lpstr>
      <vt:lpstr>9_Городская</vt:lpstr>
      <vt:lpstr>13_Городская</vt:lpstr>
      <vt:lpstr>Трек</vt:lpstr>
      <vt:lpstr>Презентация PowerPoint</vt:lpstr>
      <vt:lpstr>Презентация PowerPoint</vt:lpstr>
      <vt:lpstr>Презентация PowerPoint</vt:lpstr>
      <vt:lpstr>Основные параметры решения  «О бюджете Митякинского сельского поселения Тарасовского района на 2018 год  и плановый период 2019 и 2020 годов»</vt:lpstr>
      <vt:lpstr>Презентация PowerPoint</vt:lpstr>
      <vt:lpstr>Презентация PowerPoint</vt:lpstr>
      <vt:lpstr>Безвозмездные поступления в бюджет Митякинского сельского поселения Тарасовского района</vt:lpstr>
      <vt:lpstr>Динамика расходов бюджета Митякинского сельского поселения Тарасовского района  в 2017-2020 годах</vt:lpstr>
      <vt:lpstr>                  Расходы бюджета Митякинского сельского поселения                             по разделам в 2017 – 2020 годах, тыс.рублей</vt:lpstr>
      <vt:lpstr>                  Расходы бюджета Митякинского сельского поселения                   в рамках программ в 2018 – 2020 годах, тыс.рублей</vt:lpstr>
      <vt:lpstr>Реализация указов Президента Российской Федерации</vt:lpstr>
      <vt:lpstr>Презентация PowerPoint</vt:lpstr>
      <vt:lpstr>Презентация PowerPoint</vt:lpstr>
      <vt:lpstr>Динамика расходов бюджета  Митякинского сельского поселения Тарасовского района  на культуру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W7</cp:lastModifiedBy>
  <cp:revision>303</cp:revision>
  <cp:lastPrinted>2013-11-15T06:31:56Z</cp:lastPrinted>
  <dcterms:created xsi:type="dcterms:W3CDTF">2013-05-13T09:45:35Z</dcterms:created>
  <dcterms:modified xsi:type="dcterms:W3CDTF">2018-01-11T10:49:04Z</dcterms:modified>
</cp:coreProperties>
</file>